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673" r:id="rId2"/>
    <p:sldId id="838" r:id="rId3"/>
    <p:sldId id="685" r:id="rId4"/>
    <p:sldId id="686" r:id="rId5"/>
    <p:sldId id="688" r:id="rId6"/>
    <p:sldId id="693" r:id="rId7"/>
    <p:sldId id="694" r:id="rId8"/>
    <p:sldId id="695" r:id="rId9"/>
    <p:sldId id="696" r:id="rId10"/>
    <p:sldId id="701" r:id="rId11"/>
    <p:sldId id="839" r:id="rId12"/>
    <p:sldId id="702" r:id="rId13"/>
    <p:sldId id="703" r:id="rId14"/>
    <p:sldId id="704" r:id="rId15"/>
    <p:sldId id="757" r:id="rId16"/>
    <p:sldId id="706" r:id="rId17"/>
    <p:sldId id="754" r:id="rId18"/>
    <p:sldId id="755" r:id="rId19"/>
    <p:sldId id="756" r:id="rId20"/>
    <p:sldId id="849" r:id="rId21"/>
    <p:sldId id="841" r:id="rId22"/>
    <p:sldId id="842" r:id="rId23"/>
    <p:sldId id="843" r:id="rId24"/>
    <p:sldId id="844" r:id="rId25"/>
    <p:sldId id="845" r:id="rId26"/>
    <p:sldId id="794" r:id="rId27"/>
    <p:sldId id="308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0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385D8A"/>
    <a:srgbClr val="376092"/>
    <a:srgbClr val="009AD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6" autoAdjust="0"/>
    <p:restoredTop sz="95455" autoAdjust="0"/>
  </p:normalViewPr>
  <p:slideViewPr>
    <p:cSldViewPr showGuides="1">
      <p:cViewPr varScale="1">
        <p:scale>
          <a:sx n="127" d="100"/>
          <a:sy n="127" d="100"/>
        </p:scale>
        <p:origin x="-330" y="-90"/>
      </p:cViewPr>
      <p:guideLst>
        <p:guide orient="horz" pos="1104"/>
        <p:guide pos="2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3663BFA-6EA6-4F8F-AFD8-A4E40BED3B22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2" tIns="48331" rIns="96662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2" tIns="48331" rIns="96662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26427DA-34C7-4E96-9786-E0A32AAB26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81111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849" indent="-28571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845" indent="-228569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983" indent="-228569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121" indent="-228569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259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397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8535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673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E0C220-16A1-4083-B0FB-567AE89367C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  <p:sp>
        <p:nvSpPr>
          <p:cNvPr id="2355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849" indent="-28571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845" indent="-228569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983" indent="-228569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121" indent="-228569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259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397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8535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673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1C2204-8121-4477-84B5-8425D60FFD15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3/9/2015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836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them in our lobby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3874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security cameras have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58529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trigger an alarm, or send an email, or send images to ftp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768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Input/Output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0404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15B87A7-950F-4FB2-8A98-8B25141A6554}" type="slidenum">
              <a:rPr lang="en-US" smtClean="0"/>
              <a:pPr/>
              <a:t>17</a:t>
            </a:fld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538327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PTZ</a:t>
            </a:r>
          </a:p>
          <a:p>
            <a:r>
              <a:rPr lang="en-US" dirty="0" smtClean="0"/>
              <a:t>Auto Patrol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536C4B-4362-4957-A351-41E838DFC94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0182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– one image at</a:t>
            </a:r>
            <a:r>
              <a:rPr lang="en-US" baseline="0" dirty="0" smtClean="0"/>
              <a:t> a time, pay – more than one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9B84C4-6BE9-4DCF-8C29-0A44F68178B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897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let you know if some</a:t>
            </a:r>
            <a:r>
              <a:rPr lang="en-US" baseline="0" dirty="0" smtClean="0"/>
              <a:t>one tampered with it, sprayed something</a:t>
            </a:r>
          </a:p>
          <a:p>
            <a:r>
              <a:rPr lang="en-US" baseline="0" dirty="0" smtClean="0"/>
              <a:t>IP66, dust proof, water proof</a:t>
            </a:r>
          </a:p>
          <a:p>
            <a:r>
              <a:rPr lang="en-US" baseline="0" dirty="0" smtClean="0"/>
              <a:t>Special screws</a:t>
            </a:r>
          </a:p>
          <a:p>
            <a:r>
              <a:rPr lang="en-US" baseline="0" dirty="0" smtClean="0"/>
              <a:t>Nice viewing angles</a:t>
            </a:r>
          </a:p>
          <a:p>
            <a:r>
              <a:rPr lang="en-US" baseline="0" dirty="0" smtClean="0"/>
              <a:t>DWDR, Digital Wide Dynamic Range, balances image if natural light is too bright outside when pointing outside avoid reflection, not for indoor</a:t>
            </a:r>
          </a:p>
          <a:p>
            <a:r>
              <a:rPr lang="en-US" baseline="0" dirty="0" smtClean="0"/>
              <a:t>Doesn’t ship with power supplies</a:t>
            </a:r>
          </a:p>
          <a:p>
            <a:r>
              <a:rPr lang="en-US" baseline="0" dirty="0" smtClean="0"/>
              <a:t>Usually 20% below competition</a:t>
            </a:r>
          </a:p>
          <a:p>
            <a:r>
              <a:rPr lang="en-US" baseline="0" dirty="0" smtClean="0"/>
              <a:t>ONVIF support to interface with other software and storage devices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9727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let you know if some</a:t>
            </a:r>
            <a:r>
              <a:rPr lang="en-US" baseline="0" dirty="0" smtClean="0"/>
              <a:t>one tampered with it, sprayed something</a:t>
            </a:r>
          </a:p>
          <a:p>
            <a:r>
              <a:rPr lang="en-US" baseline="0" dirty="0" smtClean="0"/>
              <a:t>IP66, dust proof, water proof</a:t>
            </a:r>
          </a:p>
          <a:p>
            <a:r>
              <a:rPr lang="en-US" baseline="0" dirty="0" smtClean="0"/>
              <a:t>Special screws</a:t>
            </a:r>
          </a:p>
          <a:p>
            <a:r>
              <a:rPr lang="en-US" baseline="0" dirty="0" smtClean="0"/>
              <a:t>Nice viewing angles</a:t>
            </a:r>
          </a:p>
          <a:p>
            <a:r>
              <a:rPr lang="en-US" baseline="0" dirty="0" smtClean="0"/>
              <a:t>DWDR, Digital Wide Dynamic Range, balances image if natural light is too bright outside when pointing outside avoid reflection, not for indoor</a:t>
            </a:r>
          </a:p>
          <a:p>
            <a:r>
              <a:rPr lang="en-US" baseline="0" dirty="0" smtClean="0"/>
              <a:t>Doesn’t ship with power supplies</a:t>
            </a:r>
          </a:p>
          <a:p>
            <a:r>
              <a:rPr lang="en-US" baseline="0" dirty="0" smtClean="0"/>
              <a:t>Usually 20% below competition</a:t>
            </a:r>
          </a:p>
          <a:p>
            <a:r>
              <a:rPr lang="en-US" baseline="0" dirty="0" smtClean="0"/>
              <a:t>ONVIF support to interface with other software and storage devices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0578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 SD</a:t>
            </a:r>
          </a:p>
          <a:p>
            <a:r>
              <a:rPr lang="en-US" dirty="0" smtClean="0"/>
              <a:t>Two Way Audio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9129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smtClean="0"/>
              <a:t>Baby</a:t>
            </a:r>
            <a:r>
              <a:rPr lang="en-US" baseline="0" dirty="0" smtClean="0"/>
              <a:t> Cams, for pets, kids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Outdoor ip66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Cellphones, free apps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5956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6C8267-80C6-42EB-B7E0-694D78C6612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  <p:sp>
        <p:nvSpPr>
          <p:cNvPr id="31749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87FD8B-CBB7-4E69-B03C-A7279F00DB0E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3/9/2015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6865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 viewing angle</a:t>
            </a:r>
          </a:p>
          <a:p>
            <a:r>
              <a:rPr lang="en-US" dirty="0" err="1" smtClean="0"/>
              <a:t>Trendnet</a:t>
            </a:r>
            <a:r>
              <a:rPr lang="en-US" dirty="0" smtClean="0"/>
              <a:t> parking 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94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LED</a:t>
            </a:r>
            <a:r>
              <a:rPr lang="en-US" baseline="0" dirty="0" smtClean="0"/>
              <a:t> lights</a:t>
            </a:r>
          </a:p>
          <a:p>
            <a:r>
              <a:rPr lang="en-US" baseline="0" dirty="0" smtClean="0"/>
              <a:t>Two way audio, mic built in for indoor cameras, speakers added</a:t>
            </a:r>
          </a:p>
          <a:p>
            <a:r>
              <a:rPr lang="en-US" baseline="0" dirty="0" smtClean="0"/>
              <a:t>Baby, security guard (two way audio)</a:t>
            </a:r>
          </a:p>
          <a:p>
            <a:r>
              <a:rPr lang="en-US" baseline="0" dirty="0" smtClean="0"/>
              <a:t>PTZ, remotely controlled from our software,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software or cellphone app</a:t>
            </a:r>
          </a:p>
          <a:p>
            <a:r>
              <a:rPr lang="en-US" baseline="0" dirty="0" smtClean="0"/>
              <a:t>Most cameras have digital zoom, higher end optical zoom, digital zoom fuzzy</a:t>
            </a:r>
          </a:p>
          <a:p>
            <a:r>
              <a:rPr lang="en-US" baseline="0" dirty="0" smtClean="0"/>
              <a:t>GPIO, in our out, to trigger and alarm, or motion/sound detection to trigger an action</a:t>
            </a:r>
          </a:p>
          <a:p>
            <a:r>
              <a:rPr lang="en-US" baseline="0" dirty="0" smtClean="0"/>
              <a:t>3MP, higher than even most full HD TV’s; 2048x1536 vs 1920x1080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93640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Indoor</a:t>
            </a:r>
            <a:r>
              <a:rPr lang="en-US" baseline="0" dirty="0" smtClean="0"/>
              <a:t> includes mic, outdoor external</a:t>
            </a:r>
          </a:p>
          <a:p>
            <a:r>
              <a:rPr lang="en-US" baseline="0" dirty="0" smtClean="0"/>
              <a:t>Phone already has a mic and speakers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904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Guard communications, show me your badge,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House entrance,</a:t>
            </a:r>
            <a:r>
              <a:rPr lang="en-US" baseline="0" dirty="0" smtClean="0"/>
              <a:t> function like an intercom</a:t>
            </a:r>
            <a:endParaRPr lang="en-US" dirty="0" smtClean="0"/>
          </a:p>
          <a:p>
            <a:r>
              <a:rPr lang="en-US" dirty="0" smtClean="0"/>
              <a:t>Boss to employees</a:t>
            </a:r>
            <a:r>
              <a:rPr lang="en-US" baseline="0" dirty="0" smtClean="0"/>
              <a:t> at office</a:t>
            </a:r>
          </a:p>
          <a:p>
            <a:r>
              <a:rPr lang="en-US" baseline="0" dirty="0" smtClean="0"/>
              <a:t>Baby, kids, pets</a:t>
            </a:r>
          </a:p>
          <a:p>
            <a:r>
              <a:rPr lang="en-US" baseline="0" dirty="0" smtClean="0"/>
              <a:t>Prisons talk to inmates securely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6708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Save money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6483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Spy + Milestone</a:t>
            </a:r>
          </a:p>
          <a:p>
            <a:r>
              <a:rPr lang="en-US" dirty="0" smtClean="0"/>
              <a:t>ONVIF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061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ONVIF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8492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1E72E2-495F-44C3-8459-C7096371C27A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693A03D-91A6-4AFC-BC09-05D46A6DA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641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D0D4473-081C-46B2-B116-86828F88254A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2EE43E9-BD37-477C-9BCA-03B188637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383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E6AE434-FE9C-4F23-9496-9D81F7B00210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D58F28F-5280-4ACA-9DDB-F5DCBC9B5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278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98912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1611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3246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41603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E4401-1343-4E6C-A17C-3BEBC4ABE8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12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C62C65E-6FE3-44BE-9364-4FCE1F3DC740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6A2A4E5-561A-458E-85D4-956E5629D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687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18078A5-7D6E-42F3-9949-476BAC7E5DB4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2995502-DC1B-4EEF-892D-462C651B8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36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B6C018D-3081-4B26-B8B3-EB36F1783B57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49444BD-EA3A-42E2-BA6E-665B30058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426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A4D76A0-8EDA-47E6-998D-F0DD1A8397A5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4119B6A-4D89-44A4-AE2D-10DF317E5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01499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F074BBD-4EE5-46E4-9FB7-22F039C13051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D7B8CFB-0373-4C9F-9B04-3723B1FCF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363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7E57751-B13F-4BAF-A78E-37223A94B1AC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4B14412-36BB-4FCB-922B-74C151CC6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687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C5DB91B-6CC4-429D-BC10-B86E89DCC154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E1F422F-68FC-4262-B0B4-128C29DC5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190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FCFD552-3A1F-4847-B190-D0FE9F330CEF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69BFB4C-989A-4575-AA3A-74EA5ECDD4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375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6377"/>
            <a:ext cx="9144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8" r:id="rId12"/>
    <p:sldLayoutId id="2147483679" r:id="rId13"/>
    <p:sldLayoutId id="2147483680" r:id="rId14"/>
    <p:sldLayoutId id="2147483692" r:id="rId15"/>
    <p:sldLayoutId id="2147483693" r:id="rId16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microsoft.com/office/2007/relationships/hdphoto" Target="../media/hdphoto8.wdp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11" Type="http://schemas.microsoft.com/office/2007/relationships/hdphoto" Target="../media/hdphoto10.wdp"/><Relationship Id="rId15" Type="http://schemas.openxmlformats.org/officeDocument/2006/relationships/image" Target="../media/image67.jpeg"/><Relationship Id="rId10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microsoft.com/office/2007/relationships/hdphoto" Target="../media/hdphoto9.wdp"/><Relationship Id="rId1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microsoft.com/office/2007/relationships/hdphoto" Target="../media/hdphoto6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jpe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10" Type="http://schemas.openxmlformats.org/officeDocument/2006/relationships/image" Target="../media/image23.jpeg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microsoft.com/office/2007/relationships/hdphoto" Target="../media/hdphoto6.wdp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162300" y="4419600"/>
            <a:ext cx="15468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000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IP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2015 Q1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trend.net.br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00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4800" y="1905000"/>
            <a:ext cx="205205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0" y="1143000"/>
            <a:ext cx="2049991" cy="147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28600" y="1367137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Browsers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(Firefox</a:t>
            </a: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, Internet Explorer,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Safari, etc)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365313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gestão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incluído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até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32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TRENDnet</a:t>
            </a: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View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4496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Smartphones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possuem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Apps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disponíveis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2200" y="57867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Luxriot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identifica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placas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automóveis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tempo real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733800" y="1213684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Left-Right Arrow 16"/>
          <p:cNvSpPr/>
          <p:nvPr/>
        </p:nvSpPr>
        <p:spPr>
          <a:xfrm rot="5400000">
            <a:off x="4193157" y="3406563"/>
            <a:ext cx="9144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Left-Right Arrow 17"/>
          <p:cNvSpPr/>
          <p:nvPr/>
        </p:nvSpPr>
        <p:spPr>
          <a:xfrm rot="20005098">
            <a:off x="2545053" y="1997978"/>
            <a:ext cx="1036745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Left-Right Arrow 18"/>
          <p:cNvSpPr/>
          <p:nvPr/>
        </p:nvSpPr>
        <p:spPr>
          <a:xfrm rot="18348808">
            <a:off x="2530466" y="2967931"/>
            <a:ext cx="1707918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5519758" y="2133600"/>
            <a:ext cx="1262042" cy="4014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1" name="Picture 2" descr="C:\Users\e4sh0\Desktop\SViewPro2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47660"/>
            <a:ext cx="2927453" cy="1748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82" y="4114800"/>
            <a:ext cx="639340" cy="124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55353"/>
            <a:ext cx="685800" cy="129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0" y="27432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Terceiros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suportam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TRENDnet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entre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outras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marcas</a:t>
            </a: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Left-Right Arrow 23"/>
          <p:cNvSpPr/>
          <p:nvPr/>
        </p:nvSpPr>
        <p:spPr>
          <a:xfrm rot="2860882">
            <a:off x="5069777" y="3211707"/>
            <a:ext cx="1374437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8400" y="4024311"/>
            <a:ext cx="2743200" cy="174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714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76600" y="2214268"/>
            <a:ext cx="5457214" cy="3064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1218" y="4346676"/>
            <a:ext cx="609932" cy="818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3591" y="3879174"/>
            <a:ext cx="623239" cy="802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8784" y="3251001"/>
            <a:ext cx="754454" cy="702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680" y="3094137"/>
            <a:ext cx="1793956" cy="16178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" y="6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Resolução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20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v-nvr104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4979" y="762000"/>
            <a:ext cx="1809750" cy="1809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222" y="4648200"/>
            <a:ext cx="786340" cy="1114644"/>
          </a:xfrm>
          <a:prstGeom prst="rect">
            <a:avLst/>
          </a:prstGeom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295400" y="3729335"/>
            <a:ext cx="1295400" cy="155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Left-Right Arrow 40"/>
          <p:cNvSpPr/>
          <p:nvPr/>
        </p:nvSpPr>
        <p:spPr>
          <a:xfrm rot="232403">
            <a:off x="4226194" y="2780453"/>
            <a:ext cx="2160613" cy="347367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Left-Right Arrow 41"/>
          <p:cNvSpPr/>
          <p:nvPr/>
        </p:nvSpPr>
        <p:spPr>
          <a:xfrm rot="1093977">
            <a:off x="1752881" y="2291779"/>
            <a:ext cx="2546527" cy="284314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Left-Right Arrow 42"/>
          <p:cNvSpPr/>
          <p:nvPr/>
        </p:nvSpPr>
        <p:spPr>
          <a:xfrm rot="19007195">
            <a:off x="2401791" y="3207652"/>
            <a:ext cx="1622379" cy="313053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Cloud 21"/>
          <p:cNvSpPr/>
          <p:nvPr/>
        </p:nvSpPr>
        <p:spPr>
          <a:xfrm>
            <a:off x="2781300" y="1671935"/>
            <a:ext cx="2019300" cy="18288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28149" y="4780356"/>
            <a:ext cx="1295400" cy="96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TextBox 15"/>
          <p:cNvSpPr txBox="1">
            <a:spLocks noChangeArrowheads="1"/>
          </p:cNvSpPr>
          <p:nvPr/>
        </p:nvSpPr>
        <p:spPr bwMode="auto">
          <a:xfrm>
            <a:off x="2590800" y="2353272"/>
            <a:ext cx="215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Internet</a:t>
            </a:r>
          </a:p>
        </p:txBody>
      </p:sp>
      <p:sp>
        <p:nvSpPr>
          <p:cNvPr id="24" name="Left-Right Arrow 23"/>
          <p:cNvSpPr/>
          <p:nvPr/>
        </p:nvSpPr>
        <p:spPr>
          <a:xfrm rot="18382814">
            <a:off x="6502735" y="4111277"/>
            <a:ext cx="1075055" cy="271772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7517122" y="4152900"/>
            <a:ext cx="914400" cy="228600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94117" y="3429000"/>
            <a:ext cx="890202" cy="76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Left-Right Arrow 28"/>
          <p:cNvSpPr/>
          <p:nvPr/>
        </p:nvSpPr>
        <p:spPr>
          <a:xfrm rot="21203601">
            <a:off x="6189340" y="3475164"/>
            <a:ext cx="1361735" cy="264309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7200" y="5742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Computer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HDD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60717" y="4218478"/>
            <a:ext cx="1735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Micro SD Card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Left-Right Arrow 34"/>
          <p:cNvSpPr/>
          <p:nvPr/>
        </p:nvSpPr>
        <p:spPr>
          <a:xfrm rot="3707634">
            <a:off x="6739190" y="2629464"/>
            <a:ext cx="786695" cy="201130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64997" y="1524000"/>
            <a:ext cx="1112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NVR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 l="20430" t="6383"/>
          <a:stretch>
            <a:fillRect/>
          </a:stretch>
        </p:blipFill>
        <p:spPr bwMode="auto">
          <a:xfrm>
            <a:off x="609603" y="1515070"/>
            <a:ext cx="990598" cy="140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381000" y="2814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Servidor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FTP (Snapshots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somente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2000" y="51771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Servidor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Email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(Snapshots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Video Clips)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43800" y="2618601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0221" y="574280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NAS HDD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8" name="Picture 27" descr="TV-IP310PI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0399" y="2876548"/>
            <a:ext cx="1295401" cy="12954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80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24200" y="2128131"/>
            <a:ext cx="3124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0454" t="17708" r="49634" b="22917"/>
          <a:stretch>
            <a:fillRect/>
          </a:stretch>
        </p:blipFill>
        <p:spPr bwMode="auto">
          <a:xfrm>
            <a:off x="6096000" y="1594731"/>
            <a:ext cx="2590800" cy="4343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1066800" y="1594731"/>
            <a:ext cx="2362200" cy="17526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409700" y="4147431"/>
            <a:ext cx="1600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743200" y="4781400"/>
            <a:ext cx="17526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evron 21"/>
          <p:cNvSpPr/>
          <p:nvPr/>
        </p:nvSpPr>
        <p:spPr>
          <a:xfrm rot="10800000">
            <a:off x="5410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 rot="10800000">
            <a:off x="5029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rot="10800000">
            <a:off x="4648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 rot="10800000">
            <a:off x="4267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 rot="5400000">
            <a:off x="2247900" y="34616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 rot="5400000">
            <a:off x="2247900" y="384263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3048000" y="44004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3429000" y="44004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4800" y="5373469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utilizando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NAS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Ideal com Switch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alimentando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as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No-break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ligado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ao Switch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aumenta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38800"/>
            <a:ext cx="2113136" cy="68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3400" y="3581400"/>
            <a:ext cx="1155548" cy="163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4800" y="9144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Sistema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sem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Usar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Micros</a:t>
            </a:r>
            <a:endParaRPr lang="en-US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000" y="28956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NAS (Network Attached Storage)</a:t>
            </a:r>
          </a:p>
        </p:txBody>
      </p:sp>
      <p:sp>
        <p:nvSpPr>
          <p:cNvPr id="34" name="Chevron 33"/>
          <p:cNvSpPr/>
          <p:nvPr/>
        </p:nvSpPr>
        <p:spPr>
          <a:xfrm rot="10800000">
            <a:off x="3886201" y="22860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/>
          <p:cNvSpPr/>
          <p:nvPr/>
        </p:nvSpPr>
        <p:spPr>
          <a:xfrm rot="10800000">
            <a:off x="3505201" y="22860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/>
          <p:cNvSpPr/>
          <p:nvPr/>
        </p:nvSpPr>
        <p:spPr>
          <a:xfrm>
            <a:off x="3810000" y="44196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065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1524000" y="2057400"/>
            <a:ext cx="35052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1833499" y="5638800"/>
            <a:ext cx="2971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86400" y="5638800"/>
            <a:ext cx="2209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5181600" y="2057400"/>
            <a:ext cx="24384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6899" y="2590800"/>
            <a:ext cx="258610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rot="5400000" flipH="1" flipV="1">
            <a:off x="3162300" y="3924300"/>
            <a:ext cx="3733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3314700" y="3924300"/>
            <a:ext cx="3733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4457700" y="4914900"/>
            <a:ext cx="17526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34000" y="4038600"/>
            <a:ext cx="1449619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3200" y="98167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Energia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Elétrica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+ Dados</a:t>
            </a: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mesmo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Cabo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Par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Trançado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padrão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Ethernet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299" y="3066871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Múltiplas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se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alimentam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uma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só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tomada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1985899" y="3429000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Opções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0" b="89297" l="3976" r="95719">
                        <a14:foregroundMark x1="78287" y1="11009" x2="78287" y2="431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473581" y="4953000"/>
            <a:ext cx="1574419" cy="157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0" b="98446" l="1436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390499"/>
            <a:ext cx="1982802" cy="1374082"/>
          </a:xfrm>
          <a:prstGeom prst="rect">
            <a:avLst/>
          </a:prstGeom>
        </p:spPr>
      </p:pic>
      <p:pic>
        <p:nvPicPr>
          <p:cNvPr id="36" name="Picture 35" descr="\\PIXELPRO2\ProductPhotos\JPEG\IP Camera\TV-IP572PI_09151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ackgroundRemoval t="1205" b="100000" l="806" r="99597">
                        <a14:foregroundMark x1="63306" y1="12651" x2="56048" y2="52711"/>
                        <a14:foregroundMark x1="83065" y1="16566" x2="71371" y2="49699"/>
                        <a14:foregroundMark x1="47984" y1="15361" x2="68952" y2="7229"/>
                        <a14:foregroundMark x1="68952" y1="4518" x2="78226" y2="5422"/>
                        <a14:foregroundMark x1="30242" y1="78916" x2="77823" y2="66566"/>
                        <a14:foregroundMark x1="84677" y1="2711" x2="85484" y2="63253"/>
                        <a14:foregroundMark x1="72984" y1="12952" x2="77016" y2="32229"/>
                        <a14:foregroundMark x1="64113" y1="96386" x2="79435" y2="93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04" y="2895600"/>
            <a:ext cx="1326103" cy="17829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876800"/>
            <a:ext cx="1602201" cy="17191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  <a14:backgroundMark x1="42159" y1="38936" x2="15886" y2="70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7426" y="981298"/>
            <a:ext cx="3307826" cy="2405079"/>
          </a:xfrm>
          <a:prstGeom prst="rect">
            <a:avLst/>
          </a:prstGeom>
        </p:spPr>
      </p:pic>
      <p:pic>
        <p:nvPicPr>
          <p:cNvPr id="28" name="Picture 27" descr="TPE-T80H.jpg"/>
          <p:cNvPicPr>
            <a:picLocks noChangeAspect="1"/>
          </p:cNvPicPr>
          <p:nvPr/>
        </p:nvPicPr>
        <p:blipFill>
          <a:blip r:embed="rId15" cstate="print"/>
          <a:srcRect l="2667" t="31999" b="19999"/>
          <a:stretch>
            <a:fillRect/>
          </a:stretch>
        </p:blipFill>
        <p:spPr>
          <a:xfrm>
            <a:off x="3733800" y="4953000"/>
            <a:ext cx="2781300" cy="1371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709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8857" t="24879" r="8857" b="44203"/>
          <a:stretch>
            <a:fillRect/>
          </a:stretch>
        </p:blipFill>
        <p:spPr bwMode="auto">
          <a:xfrm>
            <a:off x="1524000" y="4654161"/>
            <a:ext cx="942975" cy="838200"/>
          </a:xfrm>
          <a:prstGeom prst="rect">
            <a:avLst/>
          </a:prstGeom>
          <a:noFill/>
          <a:ln w="34925" cap="rnd">
            <a:noFill/>
            <a:round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137381">
            <a:off x="2582887" y="4401212"/>
            <a:ext cx="1514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flipH="1" flipV="1">
            <a:off x="1890713" y="3124200"/>
            <a:ext cx="28575" cy="1673495"/>
          </a:xfrm>
          <a:prstGeom prst="line">
            <a:avLst/>
          </a:prstGeom>
          <a:ln w="25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981200"/>
            <a:ext cx="838200" cy="137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Isosceles Triangle 12"/>
          <p:cNvSpPr/>
          <p:nvPr/>
        </p:nvSpPr>
        <p:spPr>
          <a:xfrm flipV="1">
            <a:off x="1752600" y="4120760"/>
            <a:ext cx="304800" cy="2286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038600" y="3048000"/>
            <a:ext cx="762000" cy="1600200"/>
          </a:xfrm>
          <a:prstGeom prst="line">
            <a:avLst/>
          </a:prstGeom>
          <a:ln w="190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38600" y="4953000"/>
            <a:ext cx="990600" cy="381000"/>
          </a:xfrm>
          <a:prstGeom prst="line">
            <a:avLst/>
          </a:prstGeom>
          <a:ln w="190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800600" y="2743200"/>
            <a:ext cx="3429000" cy="2666999"/>
          </a:xfrm>
          <a:prstGeom prst="roundRect">
            <a:avLst/>
          </a:prstGeom>
          <a:blipFill>
            <a:blip r:embed="rId6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04800" y="1524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1. Sensor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detecta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o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4800" y="56388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2. E a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é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ativada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Aplicações</a:t>
            </a: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GPIO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799" y="1002268"/>
            <a:ext cx="792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PORTA DE ENTRADA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382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 t="14443"/>
          <a:stretch>
            <a:fillRect/>
          </a:stretch>
        </p:blipFill>
        <p:spPr bwMode="auto">
          <a:xfrm>
            <a:off x="1844231" y="2016077"/>
            <a:ext cx="6797756" cy="3775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ounded Rectangle 23"/>
          <p:cNvSpPr/>
          <p:nvPr/>
        </p:nvSpPr>
        <p:spPr>
          <a:xfrm>
            <a:off x="328209" y="3903638"/>
            <a:ext cx="1371600" cy="12192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799" y="990600"/>
            <a:ext cx="792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PORTA DE SAÍDA</a:t>
            </a:r>
          </a:p>
          <a:p>
            <a:pPr algn="ctr"/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Ativação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alarmes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eventos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detecção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Aplicações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GPIO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/>
          <a:srcRect l="64294" t="74454" r="27320" b="12022"/>
          <a:stretch/>
        </p:blipFill>
        <p:spPr>
          <a:xfrm>
            <a:off x="709215" y="3016202"/>
            <a:ext cx="685801" cy="6858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24" idx="0"/>
          </p:cNvCxnSpPr>
          <p:nvPr/>
        </p:nvCxnSpPr>
        <p:spPr>
          <a:xfrm>
            <a:off x="1014009" y="3611514"/>
            <a:ext cx="0" cy="292124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14009" y="2397077"/>
            <a:ext cx="541378" cy="509588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  <a14:backgroundMark x1="16904" y1="73389" x2="43177" y2="75630"/>
                        <a14:backgroundMark x1="41955" y1="37815" x2="16904" y2="697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568402"/>
            <a:ext cx="2934447" cy="21336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88587" y="2920952"/>
            <a:ext cx="1066800" cy="6619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10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4sh0\Desktop\SViewPro2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78"/>
          <a:stretch/>
        </p:blipFill>
        <p:spPr bwMode="auto">
          <a:xfrm>
            <a:off x="0" y="990600"/>
            <a:ext cx="9186530" cy="533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TRENDnetView</a:t>
            </a:r>
            <a:r>
              <a:rPr lang="en-US" altLang="zh-TW" sz="4800" b="1" dirty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Pro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0058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532629729"/>
              </p:ext>
            </p:extLst>
          </p:nvPr>
        </p:nvGraphicFramePr>
        <p:xfrm>
          <a:off x="1457379" y="1524000"/>
          <a:ext cx="6172200" cy="492969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00421"/>
                <a:gridCol w="2371779"/>
              </a:tblGrid>
              <a:tr h="3967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Features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TRENDnetView</a:t>
                      </a:r>
                      <a:r>
                        <a:rPr lang="en-US" sz="1400" baseline="0" dirty="0" smtClean="0"/>
                        <a:t> Pro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674456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="1" baseline="0" dirty="0" err="1" smtClean="0"/>
                        <a:t>todas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baseline="0" dirty="0" smtClean="0"/>
                        <a:t>as </a:t>
                      </a:r>
                      <a:r>
                        <a:rPr lang="en-US" sz="1400" b="0" baseline="0" dirty="0" err="1" smtClean="0"/>
                        <a:t>câmeras</a:t>
                      </a:r>
                      <a:r>
                        <a:rPr lang="en-US" sz="1400" b="0" baseline="0" dirty="0" smtClean="0"/>
                        <a:t> IP </a:t>
                      </a:r>
                      <a:r>
                        <a:rPr lang="en-US" sz="1400" dirty="0" err="1" smtClean="0"/>
                        <a:t>TRENDnet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Incluído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="1" dirty="0" smtClean="0"/>
                        <a:t>GRÁTIS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em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qualquer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câmera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aseline="0" dirty="0" err="1" smtClean="0"/>
                        <a:t>TRENDnet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Número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máximo</a:t>
                      </a:r>
                      <a:r>
                        <a:rPr lang="en-US" sz="1400" baseline="0" dirty="0" smtClean="0"/>
                        <a:t> de </a:t>
                      </a:r>
                      <a:r>
                        <a:rPr lang="en-US" sz="1400" dirty="0" err="1" smtClean="0"/>
                        <a:t>câmeras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+mj-lt"/>
                        </a:rPr>
                        <a:t>Motion Search Playback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</a:t>
                      </a:r>
                      <a:r>
                        <a:rPr lang="en-US" sz="1400" baseline="0" dirty="0" smtClean="0"/>
                        <a:t> Camera View</a:t>
                      </a:r>
                      <a:r>
                        <a:rPr lang="en-US" sz="1400" dirty="0" smtClean="0"/>
                        <a:t> Layouts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Contínua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232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Calendarizada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5334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ao se </a:t>
                      </a:r>
                      <a:r>
                        <a:rPr lang="en-US" sz="1400" dirty="0" err="1" smtClean="0"/>
                        <a:t>detectar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movimentos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2325">
                <a:tc>
                  <a:txBody>
                    <a:bodyPr/>
                    <a:lstStyle/>
                    <a:p>
                      <a:r>
                        <a:rPr lang="en-US" sz="1400" b="0" dirty="0" err="1" smtClean="0">
                          <a:latin typeface="+mn-lt"/>
                        </a:rPr>
                        <a:t>Suporte</a:t>
                      </a:r>
                      <a:r>
                        <a:rPr lang="en-US" sz="1400" b="0" dirty="0" smtClean="0">
                          <a:latin typeface="+mn-lt"/>
                        </a:rPr>
                        <a:t> de </a:t>
                      </a:r>
                      <a:r>
                        <a:rPr lang="en-US" sz="1400" b="0" dirty="0" err="1" smtClean="0">
                          <a:latin typeface="+mn-lt"/>
                        </a:rPr>
                        <a:t>Áudio</a:t>
                      </a:r>
                      <a:endParaRPr lang="en-US" sz="1400" b="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8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8" y="2081233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997918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5452939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5966242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517076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3555392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346" b="72430" l="9726" r="89776">
                        <a14:backgroundMark x1="28429" y1="54673" x2="30175" y2="40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816"/>
            <a:ext cx="3514779" cy="187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036234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TRENDnetView</a:t>
            </a:r>
            <a:r>
              <a:rPr lang="en-US" altLang="zh-TW" sz="4800" b="1" dirty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Pro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2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8" y="2661994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792633" y="31417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32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40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2" y="1969500"/>
            <a:ext cx="1678392" cy="290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29" y="1922227"/>
            <a:ext cx="1706934" cy="295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18" y="2317333"/>
            <a:ext cx="3710940" cy="21643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Apps </a:t>
            </a:r>
            <a:r>
              <a:rPr lang="en-US" altLang="zh-TW" sz="4800" b="1" dirty="0" err="1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1" y="1214735"/>
            <a:ext cx="6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Apps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para Apple e Android</a:t>
            </a:r>
            <a:endParaRPr lang="en-US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1" y="5177135"/>
            <a:ext cx="6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GRÁTIS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 </a:t>
            </a:r>
            <a:r>
              <a:rPr lang="en-US" sz="2400" dirty="0" err="1" smtClean="0"/>
              <a:t>todas</a:t>
            </a:r>
            <a:r>
              <a:rPr lang="en-US" sz="2400" dirty="0" smtClean="0"/>
              <a:t> as </a:t>
            </a:r>
            <a:r>
              <a:rPr lang="en-US" sz="2400" dirty="0" err="1" smtClean="0"/>
              <a:t>câmeras</a:t>
            </a:r>
            <a:r>
              <a:rPr lang="en-US" sz="2400" dirty="0" smtClean="0"/>
              <a:t> </a:t>
            </a:r>
            <a:r>
              <a:rPr lang="en-US" sz="2400" dirty="0" err="1" smtClean="0"/>
              <a:t>TRENDnet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2556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idx="1"/>
          </p:nvPr>
        </p:nvSpPr>
        <p:spPr>
          <a:xfrm>
            <a:off x="235546" y="1358892"/>
            <a:ext cx="4184053" cy="4525963"/>
          </a:xfrm>
        </p:spPr>
        <p:txBody>
          <a:bodyPr/>
          <a:lstStyle/>
          <a:p>
            <a:r>
              <a:rPr lang="en-US" sz="2800" dirty="0" err="1" smtClean="0"/>
              <a:t>Câmeras</a:t>
            </a:r>
            <a:r>
              <a:rPr lang="en-US" sz="2800" dirty="0" smtClean="0"/>
              <a:t> IP </a:t>
            </a:r>
            <a:r>
              <a:rPr lang="en-US" sz="2800" dirty="0" err="1" smtClean="0"/>
              <a:t>Capturam</a:t>
            </a:r>
            <a:r>
              <a:rPr lang="en-US" sz="2800" dirty="0" smtClean="0"/>
              <a:t> </a:t>
            </a:r>
            <a:r>
              <a:rPr lang="en-US" sz="2800" dirty="0" err="1" smtClean="0"/>
              <a:t>Eventos</a:t>
            </a:r>
            <a:r>
              <a:rPr lang="en-US" sz="2800" dirty="0" smtClean="0"/>
              <a:t> ao Vivo</a:t>
            </a:r>
            <a:endParaRPr lang="en-US" sz="2800" dirty="0"/>
          </a:p>
          <a:p>
            <a:r>
              <a:rPr lang="en-US" sz="2800" dirty="0" err="1" smtClean="0"/>
              <a:t>Digitalizam</a:t>
            </a:r>
            <a:r>
              <a:rPr lang="en-US" sz="2800" dirty="0" smtClean="0"/>
              <a:t> as </a:t>
            </a:r>
            <a:r>
              <a:rPr lang="en-US" sz="2800" dirty="0" err="1" smtClean="0"/>
              <a:t>Imagens</a:t>
            </a:r>
            <a:endParaRPr lang="en-US" sz="2800" dirty="0"/>
          </a:p>
          <a:p>
            <a:r>
              <a:rPr lang="en-US" sz="2800" dirty="0" err="1" smtClean="0"/>
              <a:t>Criam</a:t>
            </a:r>
            <a:r>
              <a:rPr lang="en-US" sz="2800" dirty="0" smtClean="0"/>
              <a:t> </a:t>
            </a:r>
            <a:r>
              <a:rPr lang="en-US" sz="2800" dirty="0" err="1" smtClean="0"/>
              <a:t>fluxo</a:t>
            </a:r>
            <a:r>
              <a:rPr lang="en-US" sz="2800" dirty="0" smtClean="0"/>
              <a:t> de dados (</a:t>
            </a:r>
            <a:r>
              <a:rPr lang="en-US" sz="2800" dirty="0" err="1" smtClean="0"/>
              <a:t>mensagens</a:t>
            </a:r>
            <a:r>
              <a:rPr lang="en-US" sz="2800" dirty="0" smtClean="0"/>
              <a:t>) </a:t>
            </a:r>
            <a:r>
              <a:rPr lang="en-US" sz="2800" dirty="0" err="1" smtClean="0"/>
              <a:t>nas</a:t>
            </a:r>
            <a:r>
              <a:rPr lang="en-US" sz="2800" dirty="0" smtClean="0"/>
              <a:t> </a:t>
            </a:r>
            <a:r>
              <a:rPr lang="en-US" sz="2800" dirty="0" err="1" smtClean="0"/>
              <a:t>redes</a:t>
            </a:r>
            <a:r>
              <a:rPr lang="en-US" sz="2800" dirty="0" smtClean="0"/>
              <a:t> local e/</a:t>
            </a:r>
            <a:r>
              <a:rPr lang="en-US" sz="2800" dirty="0" err="1" smtClean="0"/>
              <a:t>ou</a:t>
            </a:r>
            <a:r>
              <a:rPr lang="en-US" sz="2800" dirty="0" smtClean="0"/>
              <a:t> Internet</a:t>
            </a:r>
          </a:p>
          <a:p>
            <a:r>
              <a:rPr lang="en-US" sz="2800" dirty="0" smtClean="0"/>
              <a:t>Dados </a:t>
            </a:r>
            <a:r>
              <a:rPr lang="en-US" sz="2800" dirty="0" err="1" smtClean="0"/>
              <a:t>são</a:t>
            </a:r>
            <a:r>
              <a:rPr lang="en-US" sz="2800" dirty="0" smtClean="0"/>
              <a:t> </a:t>
            </a:r>
            <a:r>
              <a:rPr lang="en-US" sz="2800" dirty="0" err="1" smtClean="0"/>
              <a:t>reconvertidos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imagens</a:t>
            </a:r>
            <a:r>
              <a:rPr lang="en-US" sz="2800" dirty="0" smtClean="0"/>
              <a:t> </a:t>
            </a:r>
            <a:r>
              <a:rPr lang="en-US" sz="2800" dirty="0" err="1" smtClean="0"/>
              <a:t>nas</a:t>
            </a:r>
            <a:r>
              <a:rPr lang="en-US" sz="2800" dirty="0" smtClean="0"/>
              <a:t> </a:t>
            </a:r>
            <a:r>
              <a:rPr lang="en-US" sz="2800" dirty="0" err="1" smtClean="0"/>
              <a:t>telas</a:t>
            </a:r>
            <a:r>
              <a:rPr lang="en-US" sz="2800" dirty="0" smtClean="0"/>
              <a:t> dos </a:t>
            </a:r>
            <a:r>
              <a:rPr lang="en-US" sz="2800" dirty="0" err="1" smtClean="0"/>
              <a:t>computadores</a:t>
            </a:r>
            <a:endParaRPr lang="en-US" sz="28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9232" y="2388524"/>
            <a:ext cx="1981200" cy="246670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9809552">
            <a:off x="6061912" y="2530658"/>
            <a:ext cx="691779" cy="4521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6006" y="4720934"/>
            <a:ext cx="1892487" cy="1285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4440354">
            <a:off x="6159643" y="4270912"/>
            <a:ext cx="687557" cy="540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4" y="1295400"/>
            <a:ext cx="1766791" cy="16618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7524" y="4788589"/>
            <a:ext cx="862523" cy="79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7344" y="5063349"/>
            <a:ext cx="515173" cy="485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393" y="6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Visão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Geral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15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20970724"/>
              </p:ext>
            </p:extLst>
          </p:nvPr>
        </p:nvGraphicFramePr>
        <p:xfrm>
          <a:off x="762000" y="2209800"/>
          <a:ext cx="7620000" cy="406744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72289"/>
                <a:gridCol w="3947711"/>
              </a:tblGrid>
              <a:tr h="3216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TV-IP662WI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TV-IP662PI</a:t>
                      </a:r>
                      <a:endParaRPr lang="en-US" b="1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Wireless / Wired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Wired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PoE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Resolução</a:t>
                      </a:r>
                      <a:r>
                        <a:rPr lang="en-US" dirty="0" smtClean="0"/>
                        <a:t>: 1280</a:t>
                      </a:r>
                      <a:r>
                        <a:rPr lang="en-US" baseline="0" dirty="0" smtClean="0"/>
                        <a:t> x 720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Resolução</a:t>
                      </a:r>
                      <a:r>
                        <a:rPr lang="en-US" dirty="0" smtClean="0"/>
                        <a:t>:</a:t>
                      </a:r>
                      <a:r>
                        <a:rPr lang="en-US" baseline="0" dirty="0" smtClean="0"/>
                        <a:t> 1280 x 720</a:t>
                      </a:r>
                      <a:endParaRPr lang="en-US" dirty="0" smtClean="0"/>
                    </a:p>
                  </a:txBody>
                  <a:tcPr/>
                </a:tc>
              </a:tr>
              <a:tr h="41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H.264, MPEG4, 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H.264, MPEG4, JPEG</a:t>
                      </a:r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parede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parede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7.5m</a:t>
                      </a:r>
                      <a:r>
                        <a:rPr lang="en-US" baseline="0" dirty="0" smtClean="0"/>
                        <a:t> IR (</a:t>
                      </a:r>
                      <a:r>
                        <a:rPr lang="en-US" baseline="0" dirty="0" err="1" smtClean="0"/>
                        <a:t>Visão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Noturna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7.5m</a:t>
                      </a:r>
                      <a:r>
                        <a:rPr lang="en-US" baseline="0" dirty="0" smtClean="0"/>
                        <a:t> IR (</a:t>
                      </a:r>
                      <a:r>
                        <a:rPr lang="en-US" baseline="0" dirty="0" err="1" smtClean="0"/>
                        <a:t>Visão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Noturna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Audio </a:t>
                      </a:r>
                      <a:r>
                        <a:rPr lang="en-US" dirty="0" err="1" smtClean="0"/>
                        <a:t>Bidirecional</a:t>
                      </a:r>
                      <a:r>
                        <a:rPr lang="en-US" baseline="0" dirty="0" smtClean="0"/>
                        <a:t> (Mic </a:t>
                      </a:r>
                      <a:r>
                        <a:rPr lang="en-US" baseline="0" dirty="0" err="1" smtClean="0"/>
                        <a:t>Incluído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Audio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Bidirecional</a:t>
                      </a:r>
                      <a:r>
                        <a:rPr lang="en-US" baseline="0" dirty="0" smtClean="0"/>
                        <a:t> (Mic </a:t>
                      </a:r>
                      <a:r>
                        <a:rPr lang="en-US" baseline="0" dirty="0" err="1" smtClean="0"/>
                        <a:t>Incluído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Cartão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Micro 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Cartão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Micro SD</a:t>
                      </a:r>
                      <a:endParaRPr lang="en-US" dirty="0" smtClean="0"/>
                    </a:p>
                  </a:txBody>
                  <a:tcPr/>
                </a:tc>
              </a:tr>
              <a:tr h="19975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</a:tr>
              <a:tr h="19975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Deteção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de </a:t>
                      </a:r>
                      <a:r>
                        <a:rPr lang="en-US" baseline="0" dirty="0" err="1" smtClean="0"/>
                        <a:t>Movimentos</a:t>
                      </a:r>
                      <a:r>
                        <a:rPr lang="en-US" baseline="0" dirty="0" smtClean="0"/>
                        <a:t> e 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Deteção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de </a:t>
                      </a:r>
                      <a:r>
                        <a:rPr lang="en-US" baseline="0" dirty="0" err="1" smtClean="0"/>
                        <a:t>Movimentos</a:t>
                      </a:r>
                      <a:r>
                        <a:rPr lang="en-US" baseline="0" dirty="0" smtClean="0"/>
                        <a:t> e Sons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1" y="0"/>
            <a:ext cx="647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PTZ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Interior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914400"/>
            <a:ext cx="9906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914400"/>
            <a:ext cx="1066799" cy="121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15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Exterior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82109047"/>
              </p:ext>
            </p:extLst>
          </p:nvPr>
        </p:nvGraphicFramePr>
        <p:xfrm>
          <a:off x="228600" y="2209800"/>
          <a:ext cx="8741232" cy="405057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85308"/>
                <a:gridCol w="2185308"/>
                <a:gridCol w="2185308"/>
                <a:gridCol w="2185308"/>
              </a:tblGrid>
              <a:tr h="4876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TV-IP310PI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TV-IP320PI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TV-IP311PI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TV-IP321PI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3MP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1.3 MP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3MP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1.3 MP 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Câmera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Bullet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Câmera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Bullet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</a:t>
                      </a:r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</a:t>
                      </a:r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25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25 metros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D-WDR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D-WDR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D-WDR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D-WDR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7176" y="1106805"/>
            <a:ext cx="1143000" cy="1226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5200" y="1066804"/>
            <a:ext cx="1143000" cy="1226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942" y="1125034"/>
            <a:ext cx="1318739" cy="9138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918" y="1125034"/>
            <a:ext cx="1318739" cy="9138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84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Exterior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6144969"/>
              </p:ext>
            </p:extLst>
          </p:nvPr>
        </p:nvGraphicFramePr>
        <p:xfrm>
          <a:off x="152400" y="2209800"/>
          <a:ext cx="8741230" cy="4053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370615"/>
                <a:gridCol w="4370615"/>
              </a:tblGrid>
              <a:tr h="3483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TV-IP343PI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TV-IP342PI</a:t>
                      </a:r>
                      <a:endParaRPr lang="en-US" b="1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Standard Form</a:t>
                      </a:r>
                      <a:r>
                        <a:rPr lang="en-US" sz="1600" baseline="0" dirty="0" smtClean="0"/>
                        <a:t>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Montagem</a:t>
                      </a:r>
                      <a:r>
                        <a:rPr lang="en-US" sz="1600" dirty="0" smtClean="0"/>
                        <a:t> no </a:t>
                      </a:r>
                      <a:r>
                        <a:rPr lang="en-US" sz="1600" dirty="0" err="1" smtClean="0"/>
                        <a:t>teto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3.5x</a:t>
                      </a:r>
                      <a:r>
                        <a:rPr lang="en-US" sz="1600" baseline="0" dirty="0" smtClean="0"/>
                        <a:t> Zoom </a:t>
                      </a:r>
                      <a:r>
                        <a:rPr lang="en-US" sz="1600" baseline="0" dirty="0" err="1" smtClean="0"/>
                        <a:t>Ótico</a:t>
                      </a:r>
                      <a:r>
                        <a:rPr lang="en-US" sz="1600" baseline="0" dirty="0" smtClean="0"/>
                        <a:t> Manual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3x </a:t>
                      </a:r>
                      <a:r>
                        <a:rPr lang="en-US" sz="1600" baseline="0" dirty="0" smtClean="0"/>
                        <a:t>Zoom </a:t>
                      </a:r>
                      <a:r>
                        <a:rPr lang="en-US" sz="1600" baseline="0" dirty="0" err="1" smtClean="0"/>
                        <a:t>Ótico</a:t>
                      </a:r>
                      <a:r>
                        <a:rPr lang="en-US" sz="1600" baseline="0" dirty="0" smtClean="0"/>
                        <a:t> Manual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IR 25 metros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IR 15 metros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Resolução</a:t>
                      </a:r>
                      <a:r>
                        <a:rPr lang="en-US" sz="1600" dirty="0" smtClean="0"/>
                        <a:t> 2 MP, 1920 x 1080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Resolução</a:t>
                      </a:r>
                      <a:r>
                        <a:rPr lang="en-US" sz="1600" dirty="0" smtClean="0"/>
                        <a:t> 2MP, 1920 x 1080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Classificação</a:t>
                      </a:r>
                      <a:r>
                        <a:rPr lang="en-US" sz="1600" dirty="0" smtClean="0"/>
                        <a:t> IP66 Outdoor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Classificação</a:t>
                      </a:r>
                      <a:r>
                        <a:rPr lang="en-US" sz="1600" dirty="0" smtClean="0"/>
                        <a:t> IP66 Outdoor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PoE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PoE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H.264</a:t>
                      </a:r>
                      <a:r>
                        <a:rPr lang="en-US" sz="1600" baseline="0" dirty="0" smtClean="0"/>
                        <a:t> / MJPEG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H.264</a:t>
                      </a:r>
                      <a:r>
                        <a:rPr lang="en-US" sz="1600" baseline="0" dirty="0" smtClean="0"/>
                        <a:t> / MJPEG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Cartão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MicroSD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Cartão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MicroSD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Áudio</a:t>
                      </a:r>
                      <a:r>
                        <a:rPr lang="en-US" sz="1600" dirty="0" smtClean="0"/>
                        <a:t> de 2 </a:t>
                      </a:r>
                      <a:r>
                        <a:rPr lang="en-US" sz="1600" dirty="0" err="1" smtClean="0"/>
                        <a:t>vias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Áudio</a:t>
                      </a:r>
                      <a:r>
                        <a:rPr lang="en-US" sz="1600" dirty="0" smtClean="0"/>
                        <a:t> de 2 </a:t>
                      </a:r>
                      <a:r>
                        <a:rPr lang="en-US" sz="1600" dirty="0" err="1" smtClean="0"/>
                        <a:t>vias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/>
                        <a:t>Aderente</a:t>
                      </a:r>
                      <a:r>
                        <a:rPr lang="en-US" sz="1600" dirty="0" smtClean="0"/>
                        <a:t> a ONVIF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/>
                        <a:t>Aderente</a:t>
                      </a:r>
                      <a:r>
                        <a:rPr lang="en-US" sz="1600" dirty="0" smtClean="0"/>
                        <a:t> a ONVIF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D-WDR (Digital Wide Dynamic Range)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D-WDR (Digital Wide Dynamic Range)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990413"/>
            <a:ext cx="1219200" cy="1265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990413"/>
            <a:ext cx="1295400" cy="11474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48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32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4"/>
            <a:ext cx="9144000" cy="54677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05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22075298"/>
              </p:ext>
            </p:extLst>
          </p:nvPr>
        </p:nvGraphicFramePr>
        <p:xfrm>
          <a:off x="228600" y="2362200"/>
          <a:ext cx="8741230" cy="40233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370615"/>
                <a:gridCol w="4370615"/>
              </a:tblGrid>
              <a:tr h="3483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TV-IP450PI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TV-IP450P</a:t>
                      </a:r>
                      <a:endParaRPr lang="en-US" b="1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IR 100 metros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Sem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aseline="0" dirty="0" smtClean="0"/>
                        <a:t>IR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20x</a:t>
                      </a:r>
                      <a:r>
                        <a:rPr lang="en-US" sz="1400" baseline="0" dirty="0" smtClean="0"/>
                        <a:t> Optical Zoom / 16x Digital Zoom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20x Optical</a:t>
                      </a:r>
                      <a:r>
                        <a:rPr lang="en-US" sz="1400" baseline="0" dirty="0" smtClean="0"/>
                        <a:t> Zoom / 16x Digital Zoom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PTZ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Resolução</a:t>
                      </a:r>
                      <a:r>
                        <a:rPr lang="en-US" sz="1400" baseline="0" dirty="0" smtClean="0"/>
                        <a:t> 1.3MP, 1280 x 960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Resolução</a:t>
                      </a:r>
                      <a:r>
                        <a:rPr lang="en-US" sz="1400" baseline="0" dirty="0" smtClean="0"/>
                        <a:t> 1.3MP, 1280 x 960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Classificação</a:t>
                      </a:r>
                      <a:r>
                        <a:rPr lang="en-US" sz="1400" dirty="0" smtClean="0"/>
                        <a:t> IP66 Outdoor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Classificação</a:t>
                      </a:r>
                      <a:r>
                        <a:rPr lang="en-US" sz="1400" dirty="0" smtClean="0"/>
                        <a:t> IP66 Outdoor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PoE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H.264</a:t>
                      </a:r>
                      <a:r>
                        <a:rPr lang="en-US" sz="1400" baseline="0" dirty="0" smtClean="0"/>
                        <a:t> / MJPEG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H.264</a:t>
                      </a:r>
                      <a:r>
                        <a:rPr lang="en-US" sz="1400" baseline="0" dirty="0" smtClean="0"/>
                        <a:t> / MJPEG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Cartão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MicroSD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Cartão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MicroSD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Áudio</a:t>
                      </a:r>
                      <a:r>
                        <a:rPr lang="en-US" sz="1400" dirty="0" smtClean="0"/>
                        <a:t> de 2 </a:t>
                      </a:r>
                      <a:r>
                        <a:rPr lang="en-US" sz="1400" dirty="0" err="1" smtClean="0"/>
                        <a:t>vias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Áudio</a:t>
                      </a:r>
                      <a:r>
                        <a:rPr lang="en-US" sz="1400" dirty="0" smtClean="0"/>
                        <a:t> de 2 </a:t>
                      </a:r>
                      <a:r>
                        <a:rPr lang="en-US" sz="1400" dirty="0" err="1" smtClean="0"/>
                        <a:t>vias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Aderente</a:t>
                      </a:r>
                      <a:r>
                        <a:rPr lang="en-US" sz="1400" dirty="0" smtClean="0"/>
                        <a:t> a ONVIF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Aderente</a:t>
                      </a:r>
                      <a:r>
                        <a:rPr lang="en-US" sz="1400" dirty="0" smtClean="0"/>
                        <a:t> a ONVIF</a:t>
                      </a:r>
                      <a:endParaRPr lang="en-US" sz="14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D-WDR (Digital Wide Dynamic Range)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D-WDR (Digital Wide Dynamic Range)</a:t>
                      </a:r>
                      <a:endParaRPr lang="en-US" sz="14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Opções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Montagem</a:t>
                      </a:r>
                      <a:r>
                        <a:rPr lang="en-US" sz="1400" dirty="0" smtClean="0"/>
                        <a:t>:  </a:t>
                      </a:r>
                      <a:r>
                        <a:rPr lang="en-US" sz="1400" dirty="0" err="1" smtClean="0"/>
                        <a:t>Parede</a:t>
                      </a:r>
                      <a:r>
                        <a:rPr lang="en-US" sz="1400" dirty="0" smtClean="0"/>
                        <a:t>/Canto/</a:t>
                      </a:r>
                      <a:r>
                        <a:rPr lang="en-US" sz="1400" dirty="0" err="1" smtClean="0"/>
                        <a:t>Teto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dirty="0" err="1" smtClean="0"/>
                        <a:t>Poste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Opções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Montagem</a:t>
                      </a:r>
                      <a:r>
                        <a:rPr lang="en-US" sz="1400" dirty="0" smtClean="0"/>
                        <a:t>:  </a:t>
                      </a:r>
                      <a:r>
                        <a:rPr lang="en-US" sz="1400" dirty="0" err="1" smtClean="0"/>
                        <a:t>Parede</a:t>
                      </a:r>
                      <a:r>
                        <a:rPr lang="en-US" sz="1400" dirty="0" smtClean="0"/>
                        <a:t>/Canto/</a:t>
                      </a:r>
                      <a:r>
                        <a:rPr lang="en-US" sz="1400" dirty="0" err="1" smtClean="0"/>
                        <a:t>Teto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dirty="0" err="1" smtClean="0"/>
                        <a:t>Poste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4" y="685804"/>
            <a:ext cx="846419" cy="1653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658095"/>
            <a:ext cx="762000" cy="1796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“Speed Dome”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2175" y="1473370"/>
            <a:ext cx="48196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Perguntas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95" y="11334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="" xmlns:p14="http://schemas.microsoft.com/office/powerpoint/2010/main" val="23989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419602"/>
            <a:ext cx="876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Obrigado</a:t>
            </a:r>
            <a:endParaRPr lang="en-US" sz="1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 bwMode="auto">
          <a:xfrm>
            <a:off x="0" y="1066800"/>
            <a:ext cx="6019800" cy="49307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Casa 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seu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Negócio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Interiores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Livre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Transmissão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tempo real de</a:t>
            </a:r>
            <a:b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(LAN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Internet (WAN)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acordo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com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Horário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Detecção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Noite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Disparador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Externo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Gestão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Incluído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6" descr="C:\Documents and Settings\Gabriel\Desktop\5802765-683x1024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086602" y="2895600"/>
            <a:ext cx="1866289" cy="1244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C:\Documents and Settings\Gabriel\Desktop\4499943-720x480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257800" y="2819400"/>
            <a:ext cx="1524000" cy="2282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8" descr="C:\Documents and Settings\Gabriel\Desktop\5799092-483x72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371602"/>
            <a:ext cx="2209800" cy="1303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7620002" y="1219202"/>
            <a:ext cx="1262343" cy="165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6858000" y="4191000"/>
            <a:ext cx="209272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Visão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Geral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369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5096"/>
          <a:stretch>
            <a:fillRect/>
          </a:stretch>
        </p:blipFill>
        <p:spPr bwMode="auto">
          <a:xfrm>
            <a:off x="685800" y="1371600"/>
            <a:ext cx="502603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0310" y="3752267"/>
            <a:ext cx="3343090" cy="226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6248400" y="990600"/>
            <a:ext cx="2590800" cy="2514600"/>
          </a:xfrm>
          <a:prstGeom prst="ellipse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724400" y="1143000"/>
            <a:ext cx="2209800" cy="11049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24400" y="2247900"/>
            <a:ext cx="2209800" cy="11049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276600" y="5257800"/>
            <a:ext cx="1066800" cy="990600"/>
          </a:xfrm>
          <a:prstGeom prst="ellipse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05200" y="4419600"/>
            <a:ext cx="2895600" cy="9144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14800" y="4419600"/>
            <a:ext cx="2286000" cy="17526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7679" y="1545629"/>
            <a:ext cx="2796923" cy="2051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3721" b="98837" l="9739" r="895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0903" y="5214788"/>
            <a:ext cx="1011978" cy="10336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769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V-IP302P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3048000"/>
            <a:ext cx="2438400" cy="2438400"/>
          </a:xfrm>
          <a:prstGeom prst="rect">
            <a:avLst/>
          </a:prstGeom>
        </p:spPr>
      </p:pic>
      <p:sp>
        <p:nvSpPr>
          <p:cNvPr id="10243" name="Content Placeholder 2"/>
          <p:cNvSpPr>
            <a:spLocks noGrp="1"/>
          </p:cNvSpPr>
          <p:nvPr>
            <p:ph idx="1"/>
          </p:nvPr>
        </p:nvSpPr>
        <p:spPr bwMode="auto">
          <a:xfrm>
            <a:off x="21772" y="1180716"/>
            <a:ext cx="5029200" cy="499148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smtClean="0">
                <a:latin typeface="Tahoma" pitchFamily="34" charset="0"/>
                <a:ea typeface="Tahoma" pitchFamily="34" charset="0"/>
                <a:cs typeface="Tahoma" pitchFamily="34" charset="0"/>
              </a:rPr>
              <a:t>Infra-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vermelho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(IR)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locais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escuros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à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noite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Pan/Tilt/Zoom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Remotamente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/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Acima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Abaixo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Zoom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Ótico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/ Digital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Conexão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com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Sistema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Entradas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Saídas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GPIO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Resolução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HD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até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3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Mpixel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None/>
            </a:pP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Características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202" b="98077" l="5842" r="94502">
                        <a14:foregroundMark x1="21306" y1="91106" x2="32302" y2="94471"/>
                        <a14:foregroundMark x1="58763" y1="94952" x2="71821" y2="93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2800" y="1371600"/>
            <a:ext cx="1676400" cy="23965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6729" b="98840" l="9685" r="900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00" y="914400"/>
            <a:ext cx="2117511" cy="2209800"/>
          </a:xfrm>
          <a:prstGeom prst="rect">
            <a:avLst/>
          </a:prstGeom>
        </p:spPr>
      </p:pic>
      <p:pic>
        <p:nvPicPr>
          <p:cNvPr id="9" name="Picture 8" descr="TV-IP311PI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34200" y="4114800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1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foregroundMark x1="42770" y1="37255" x2="15071" y2="70588"/>
                        <a14:foregroundMark x1="14664" y1="73389" x2="42770" y2="77311"/>
                        <a14:foregroundMark x1="38289" y1="80672" x2="41752" y2="79832"/>
                        <a14:foregroundMark x1="40530" y1="77031" x2="40326" y2="79832"/>
                        <a14:foregroundMark x1="39308" y1="77031" x2="40326" y2="78151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3972" y="3038473"/>
            <a:ext cx="2934447" cy="2133600"/>
          </a:xfrm>
          <a:prstGeom prst="rect">
            <a:avLst/>
          </a:prstGeom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92703"/>
            <a:ext cx="1709737" cy="115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" y="771525"/>
            <a:ext cx="8820932" cy="22860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se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Comuniquem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Software/Browser/App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Móvel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Caixas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acústicas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microfones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adicionados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pelo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comunicação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completa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>
            <a:off x="7287726" y="4775091"/>
            <a:ext cx="914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>
            <a:off x="7852533" y="3752848"/>
            <a:ext cx="914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loud 18"/>
          <p:cNvSpPr/>
          <p:nvPr/>
        </p:nvSpPr>
        <p:spPr>
          <a:xfrm>
            <a:off x="2366133" y="3809998"/>
            <a:ext cx="16002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594733" y="3352798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Falar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0800000" flipV="1">
            <a:off x="2518533" y="4876798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Ouvir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18532" y="609600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Controles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694"/>
          <a:stretch>
            <a:fillRect/>
          </a:stretch>
        </p:blipFill>
        <p:spPr bwMode="auto">
          <a:xfrm flipH="1">
            <a:off x="6938133" y="2971798"/>
            <a:ext cx="68633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/>
          <p:cNvCxnSpPr/>
          <p:nvPr/>
        </p:nvCxnSpPr>
        <p:spPr>
          <a:xfrm flipV="1">
            <a:off x="5414133" y="3581400"/>
            <a:ext cx="1676400" cy="11216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36362" y="4703039"/>
            <a:ext cx="1196973" cy="4785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0933" y="4572000"/>
            <a:ext cx="7429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0" name="Straight Connector 49"/>
          <p:cNvCxnSpPr/>
          <p:nvPr/>
        </p:nvCxnSpPr>
        <p:spPr>
          <a:xfrm flipV="1">
            <a:off x="5371413" y="4162425"/>
            <a:ext cx="1852470" cy="5619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0533" y="3733800"/>
            <a:ext cx="7429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5185533" y="458036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 rot="8722040">
            <a:off x="7531723" y="2378860"/>
            <a:ext cx="1308748" cy="61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60" y="5495925"/>
            <a:ext cx="7905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33" y="3691335"/>
            <a:ext cx="1219200" cy="6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8262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5763"/>
            <a:ext cx="8229600" cy="22860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Unidirecional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escutar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eventos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no local da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 Software/Browser/Mobile App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Microfone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integrado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maioria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Cloud 18"/>
          <p:cNvSpPr/>
          <p:nvPr/>
        </p:nvSpPr>
        <p:spPr>
          <a:xfrm>
            <a:off x="2667000" y="3810000"/>
            <a:ext cx="16002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0800000" flipV="1">
            <a:off x="2819400" y="4876800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Ouvir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67" y="3592705"/>
            <a:ext cx="1709737" cy="115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91337"/>
            <a:ext cx="1219200" cy="6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906" y="5502934"/>
            <a:ext cx="59266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3386780"/>
            <a:ext cx="1423647" cy="1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 rot="8722040">
            <a:off x="6394301" y="3317328"/>
            <a:ext cx="1687506" cy="79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ight Arrow 1"/>
          <p:cNvSpPr/>
          <p:nvPr/>
        </p:nvSpPr>
        <p:spPr>
          <a:xfrm rot="12585701">
            <a:off x="6056436" y="4140395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1429" y="609600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Controles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151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23622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Guaritas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sz="2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Bebês</a:t>
            </a:r>
            <a:endParaRPr lang="en-US" sz="2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Corporativo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 t="16327"/>
          <a:stretch>
            <a:fillRect/>
          </a:stretch>
        </p:blipFill>
        <p:spPr bwMode="auto">
          <a:xfrm>
            <a:off x="533402" y="4000502"/>
            <a:ext cx="22764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 l="11628"/>
          <a:stretch>
            <a:fillRect/>
          </a:stretch>
        </p:blipFill>
        <p:spPr bwMode="auto">
          <a:xfrm>
            <a:off x="6096000" y="2705100"/>
            <a:ext cx="2895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763048">
            <a:off x="6576083" y="2601843"/>
            <a:ext cx="380333" cy="27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000500"/>
            <a:ext cx="28956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11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29600" cy="1828800"/>
          </a:xfrm>
        </p:spPr>
        <p:txBody>
          <a:bodyPr/>
          <a:lstStyle/>
          <a:p>
            <a:pPr>
              <a:buNone/>
            </a:pPr>
            <a:r>
              <a:rPr lang="en-US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Pan/Tilt</a:t>
            </a: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Uma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só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pode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cobrir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um quarto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completo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“Patrol setting”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múltiplos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pontos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Web &amp; Apps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429000"/>
            <a:ext cx="436485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Pan/Tilt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3588601"/>
            <a:ext cx="2870306" cy="2438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359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15145</TotalTime>
  <Words>1166</Words>
  <Application>Microsoft Office PowerPoint</Application>
  <PresentationFormat>On-screen Show (4:3)</PresentationFormat>
  <Paragraphs>302</Paragraphs>
  <Slides>27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 Hernandez</dc:creator>
  <cp:lastModifiedBy>jo</cp:lastModifiedBy>
  <cp:revision>781</cp:revision>
  <cp:lastPrinted>2011-11-17T21:09:40Z</cp:lastPrinted>
  <dcterms:created xsi:type="dcterms:W3CDTF">2011-02-01T01:10:30Z</dcterms:created>
  <dcterms:modified xsi:type="dcterms:W3CDTF">2015-03-09T18:59:37Z</dcterms:modified>
</cp:coreProperties>
</file>